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Sarabun ExtraBold"/>
      <p:bold r:id="rId28"/>
      <p:boldItalic r:id="rId29"/>
    </p:embeddedFont>
    <p:embeddedFont>
      <p:font typeface="Sarabun"/>
      <p:regular r:id="rId30"/>
      <p:bold r:id="rId31"/>
      <p:italic r:id="rId32"/>
      <p:boldItalic r:id="rId33"/>
    </p:embeddedFont>
    <p:embeddedFont>
      <p:font typeface="Sarabun Medium"/>
      <p:regular r:id="rId34"/>
      <p:bold r:id="rId35"/>
      <p:italic r:id="rId36"/>
      <p:boldItalic r:id="rId37"/>
    </p:embeddedFont>
    <p:embeddedFont>
      <p:font typeface="Sarabun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iVVr/DRathMEwQxX0Szw5G0AlC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arabunLight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Sarabun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arabunExtraBold-bold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arabun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arabun-bold.fntdata"/><Relationship Id="rId30" Type="http://schemas.openxmlformats.org/officeDocument/2006/relationships/font" Target="fonts/Sarabun-regular.fntdata"/><Relationship Id="rId11" Type="http://schemas.openxmlformats.org/officeDocument/2006/relationships/slide" Target="slides/slide6.xml"/><Relationship Id="rId33" Type="http://schemas.openxmlformats.org/officeDocument/2006/relationships/font" Target="fonts/Sarabun-boldItalic.fntdata"/><Relationship Id="rId10" Type="http://schemas.openxmlformats.org/officeDocument/2006/relationships/slide" Target="slides/slide5.xml"/><Relationship Id="rId32" Type="http://schemas.openxmlformats.org/officeDocument/2006/relationships/font" Target="fonts/Sarabun-italic.fntdata"/><Relationship Id="rId13" Type="http://schemas.openxmlformats.org/officeDocument/2006/relationships/slide" Target="slides/slide8.xml"/><Relationship Id="rId35" Type="http://schemas.openxmlformats.org/officeDocument/2006/relationships/font" Target="fonts/SarabunMedium-bold.fntdata"/><Relationship Id="rId12" Type="http://schemas.openxmlformats.org/officeDocument/2006/relationships/slide" Target="slides/slide7.xml"/><Relationship Id="rId34" Type="http://schemas.openxmlformats.org/officeDocument/2006/relationships/font" Target="fonts/SarabunMedium-regular.fntdata"/><Relationship Id="rId15" Type="http://schemas.openxmlformats.org/officeDocument/2006/relationships/slide" Target="slides/slide10.xml"/><Relationship Id="rId37" Type="http://schemas.openxmlformats.org/officeDocument/2006/relationships/font" Target="fonts/Sarabun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SarabunMedium-italic.fntdata"/><Relationship Id="rId17" Type="http://schemas.openxmlformats.org/officeDocument/2006/relationships/slide" Target="slides/slide12.xml"/><Relationship Id="rId39" Type="http://schemas.openxmlformats.org/officeDocument/2006/relationships/font" Target="fonts/SarabunLight-bold.fntdata"/><Relationship Id="rId16" Type="http://schemas.openxmlformats.org/officeDocument/2006/relationships/slide" Target="slides/slide11.xml"/><Relationship Id="rId38" Type="http://schemas.openxmlformats.org/officeDocument/2006/relationships/font" Target="fonts/Sarabun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29a6e7354_4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329a6e7354_4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cff9cca8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1cff9cca8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cff9cca85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1cff9cca85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1e1d0ca0a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31e1d0ca0a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cff9cca8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1cff9cca8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15851e77d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315851e77d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15851e77d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315851e77d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15851e77d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315851e77d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15851e77d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315851e77d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1e1d0ca0a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31e1d0ca0a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15851e77d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315851e77d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29a6e7354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329a6e7354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29a6e7354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329a6e7354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29a6e7354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329a6e7354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29a6e7354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329a6e7354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29a6e7354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329a6e7354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arabun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83820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83820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838200" y="1457325"/>
            <a:ext cx="10515600" cy="4719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9674225" y="6406515"/>
            <a:ext cx="1967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C9F4F0"/>
                </a:solidFill>
                <a:latin typeface="Sarabun ExtraBold"/>
                <a:ea typeface="Sarabun ExtraBold"/>
                <a:cs typeface="Sarabun ExtraBold"/>
                <a:sym typeface="Sarabun Extra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10986770" y="5831205"/>
            <a:ext cx="838835" cy="467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Sarabun ExtraBold"/>
                <a:ea typeface="Sarabun ExtraBold"/>
                <a:cs typeface="Sarabun ExtraBold"/>
                <a:sym typeface="Sarabun ExtraBold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Sarabun ExtraBold"/>
                <a:ea typeface="Sarabun ExtraBold"/>
                <a:cs typeface="Sarabun ExtraBold"/>
                <a:sym typeface="Sarabun ExtraBold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Sarabun ExtraBold"/>
                <a:ea typeface="Sarabun ExtraBold"/>
                <a:cs typeface="Sarabun ExtraBold"/>
                <a:sym typeface="Sarabun ExtraBold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Sarabun ExtraBold"/>
                <a:ea typeface="Sarabun ExtraBold"/>
                <a:cs typeface="Sarabun ExtraBold"/>
                <a:sym typeface="Sarabun ExtraBold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Sarabun ExtraBold"/>
                <a:ea typeface="Sarabun ExtraBold"/>
                <a:cs typeface="Sarabun ExtraBold"/>
                <a:sym typeface="Sarabun ExtraBold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Sarabun ExtraBold"/>
                <a:ea typeface="Sarabun ExtraBold"/>
                <a:cs typeface="Sarabun ExtraBold"/>
                <a:sym typeface="Sarabun ExtraBold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Sarabun ExtraBold"/>
                <a:ea typeface="Sarabun ExtraBold"/>
                <a:cs typeface="Sarabun ExtraBold"/>
                <a:sym typeface="Sarabun ExtraBold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Sarabun ExtraBold"/>
                <a:ea typeface="Sarabun ExtraBold"/>
                <a:cs typeface="Sarabun ExtraBold"/>
                <a:sym typeface="Sarabun ExtraBold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Sarabun ExtraBold"/>
                <a:ea typeface="Sarabun ExtraBold"/>
                <a:cs typeface="Sarabun ExtraBold"/>
                <a:sym typeface="Sarabun Extra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Sarabun Medium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83820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83820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rabun Mediu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rabun Medium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  <a:defRPr b="0" i="0" sz="4400" u="none" cap="none" strike="noStrike">
                <a:solidFill>
                  <a:schemeClr val="dk1"/>
                </a:solidFill>
                <a:latin typeface="Sarabun Medium"/>
                <a:ea typeface="Sarabun Medium"/>
                <a:cs typeface="Sarabun Medium"/>
                <a:sym typeface="Sarabu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aryasepta7901/TugasAkhir-A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jabar.bps.go.id/indicator/23/41/1/gini-rasio-kabupaten-kota.html" TargetMode="External"/><Relationship Id="rId4" Type="http://schemas.openxmlformats.org/officeDocument/2006/relationships/hyperlink" Target="https://jabar.bps.go.id/indicator/26/123/1/indeks-pembangunan-manusia.html" TargetMode="External"/><Relationship Id="rId9" Type="http://schemas.openxmlformats.org/officeDocument/2006/relationships/hyperlink" Target="https://github.com/aryasepta7901/TugasAkhir-APG" TargetMode="External"/><Relationship Id="rId5" Type="http://schemas.openxmlformats.org/officeDocument/2006/relationships/hyperlink" Target="https://jatim.bps.go.id/indicator/23/488/1/gini-rasio-menurut-kabupaten-kota-di-jawa-timur.html" TargetMode="External"/><Relationship Id="rId6" Type="http://schemas.openxmlformats.org/officeDocument/2006/relationships/hyperlink" Target="https://jatim.bps.go.id/indicator/26/36/1/ipm.html" TargetMode="External"/><Relationship Id="rId7" Type="http://schemas.openxmlformats.org/officeDocument/2006/relationships/hyperlink" Target="https://yogyakarta.bps.go.id/indicator/23/333/1/gini-ratio-menurut-kabupaten-kota.html" TargetMode="External"/><Relationship Id="rId8" Type="http://schemas.openxmlformats.org/officeDocument/2006/relationships/hyperlink" Target="https://yogyakarta.bps.go.id/indicator/26/316/1/-metode-baru-indeks-pembangunan-manusia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324088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400">
                <a:latin typeface="Sarabun"/>
                <a:ea typeface="Sarabun"/>
                <a:cs typeface="Sarabun"/>
                <a:sym typeface="Sarabun"/>
              </a:rPr>
              <a:t>Analisis Perbandingan Pembangunan Manusia dengan Indikator IPM dan Rasio Gini Menggunakan Analisis Varians Multivariat (MANOVA)</a:t>
            </a:r>
            <a:endParaRPr sz="3400">
              <a:latin typeface="Sarabun ExtraBold"/>
              <a:ea typeface="Sarabun ExtraBold"/>
              <a:cs typeface="Sarabun ExtraBold"/>
              <a:sym typeface="Sarabun ExtraBold"/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711705"/>
            <a:ext cx="9144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Sarabun Medium"/>
                <a:ea typeface="Sarabun Medium"/>
                <a:cs typeface="Sarabun Medium"/>
                <a:sym typeface="Sarabun Medium"/>
              </a:rPr>
              <a:t>Kelompok 5 - 3SI1</a:t>
            </a:r>
            <a:endParaRPr>
              <a:latin typeface="Sarabun Medium"/>
              <a:ea typeface="Sarabun Medium"/>
              <a:cs typeface="Sarabun Medium"/>
              <a:sym typeface="Sarabun Medium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524000" y="4708525"/>
            <a:ext cx="9144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Jakarta, </a:t>
            </a:r>
            <a:r>
              <a:rPr lang="en-US" sz="1800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8</a:t>
            </a:r>
            <a:r>
              <a:rPr b="0" i="0" lang="en-US" sz="1800" u="none" cap="none" strike="noStrike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 </a:t>
            </a:r>
            <a:r>
              <a:rPr lang="en-US" sz="1800">
                <a:solidFill>
                  <a:schemeClr val="dk1"/>
                </a:solidFill>
                <a:latin typeface="Sarabun Light"/>
                <a:ea typeface="Sarabun Light"/>
                <a:cs typeface="Sarabun Light"/>
                <a:sym typeface="Sarabun Light"/>
              </a:rPr>
              <a:t>Juni 2022</a:t>
            </a:r>
            <a:endParaRPr/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29a6e7354_4_8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Metodologi</a:t>
            </a:r>
            <a:endParaRPr/>
          </a:p>
        </p:txBody>
      </p:sp>
      <p:sp>
        <p:nvSpPr>
          <p:cNvPr id="166" name="Google Shape;166;g1329a6e7354_4_8"/>
          <p:cNvSpPr txBox="1"/>
          <p:nvPr>
            <p:ph idx="1" type="body"/>
          </p:nvPr>
        </p:nvSpPr>
        <p:spPr>
          <a:xfrm>
            <a:off x="838200" y="1304925"/>
            <a:ext cx="10515600" cy="4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latin typeface="Sarabun"/>
                <a:ea typeface="Sarabun"/>
                <a:cs typeface="Sarabun"/>
                <a:sym typeface="Sarabun"/>
              </a:rPr>
              <a:t>Uji Hipotesis</a:t>
            </a:r>
            <a:endParaRPr b="1" sz="24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Statistik Uji (Wilks Lambda): </a:t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dimana</a:t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					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Tolak H0 jika Statistik Uji  &gt; Ftabel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	</a:t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					</a:t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Bonferroni Simultaneous Confidence Interval</a:t>
            </a:r>
            <a:endParaRPr b="1"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67" name="Google Shape;167;g1329a6e7354_4_8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g1329a6e7354_4_8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g1329a6e7354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9" y="2186925"/>
            <a:ext cx="5740324" cy="7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329a6e7354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800" y="3403563"/>
            <a:ext cx="1540140" cy="6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329a6e7354_4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798" y="4744600"/>
            <a:ext cx="6798749" cy="9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83820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Hasil dan Pembahasan</a:t>
            </a:r>
            <a:endParaRPr/>
          </a:p>
        </p:txBody>
      </p:sp>
      <p:sp>
        <p:nvSpPr>
          <p:cNvPr id="177" name="Google Shape;177;p5"/>
          <p:cNvSpPr txBox="1"/>
          <p:nvPr>
            <p:ph idx="1" type="body"/>
          </p:nvPr>
        </p:nvSpPr>
        <p:spPr>
          <a:xfrm>
            <a:off x="838200" y="1334300"/>
            <a:ext cx="10515600" cy="48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Sarabun"/>
                <a:ea typeface="Sarabun"/>
                <a:cs typeface="Sarabun"/>
                <a:sym typeface="Sarabun"/>
              </a:rPr>
              <a:t>Pengecekan asumsi normalitas Saphiro Wilk :</a:t>
            </a:r>
            <a:endParaRPr b="1" sz="1800">
              <a:latin typeface="Sarabun"/>
              <a:ea typeface="Sarabun"/>
              <a:cs typeface="Sarabun"/>
              <a:sym typeface="Sarabun"/>
            </a:endParaRPr>
          </a:p>
          <a:p>
            <a:pPr indent="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Sarabun"/>
                <a:ea typeface="Sarabun"/>
                <a:cs typeface="Sarabun"/>
                <a:sym typeface="Sarabun"/>
              </a:rPr>
              <a:t>H0 : Data berdistribusi normal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Sarabun"/>
                <a:ea typeface="Sarabun"/>
                <a:cs typeface="Sarabun"/>
                <a:sym typeface="Sarabun"/>
              </a:rPr>
              <a:t>H1 : Data tidak berdistribusi normal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>
                <a:latin typeface="Sarabun"/>
                <a:ea typeface="Sarabun"/>
                <a:cs typeface="Sarabun"/>
                <a:sym typeface="Sarabun"/>
              </a:rPr>
              <a:t>α = 0,01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Sarabun"/>
              <a:ea typeface="Sarabun"/>
              <a:cs typeface="Sarabun"/>
              <a:sym typeface="Sarabun"/>
            </a:endParaRPr>
          </a:p>
          <a:p>
            <a:pPr indent="2857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Sarabun"/>
                <a:ea typeface="Sarabun"/>
                <a:cs typeface="Sarabun"/>
                <a:sym typeface="Sarabun"/>
              </a:rPr>
              <a:t>Berdasarkan informasi Tabel 1, dapat dilihat bahwa </a:t>
            </a:r>
            <a:r>
              <a:rPr i="1" lang="en-US" sz="1600">
                <a:latin typeface="Sarabun"/>
                <a:ea typeface="Sarabun"/>
                <a:cs typeface="Sarabun"/>
                <a:sym typeface="Sarabun"/>
              </a:rPr>
              <a:t>p-value</a:t>
            </a:r>
            <a:r>
              <a:rPr lang="en-US" sz="1600">
                <a:latin typeface="Sarabun"/>
                <a:ea typeface="Sarabun"/>
                <a:cs typeface="Sarabun"/>
                <a:sym typeface="Sarabun"/>
              </a:rPr>
              <a:t> dari populasi Provinsi Jawa Timur, Jawa Barat, dan D.I. Yogyakarta, semuanya bernilai lebih dari alpha yang ditentukan, yaitu 0,01. Semuanya </a:t>
            </a:r>
            <a:r>
              <a:rPr b="1" lang="en-US" sz="1600">
                <a:latin typeface="Sarabun"/>
                <a:ea typeface="Sarabun"/>
                <a:cs typeface="Sarabun"/>
                <a:sym typeface="Sarabun"/>
              </a:rPr>
              <a:t>gagal untuk menolak hipotesis awal</a:t>
            </a:r>
            <a:r>
              <a:rPr lang="en-US" sz="1600">
                <a:latin typeface="Sarabun"/>
                <a:ea typeface="Sarabun"/>
                <a:cs typeface="Sarabun"/>
                <a:sym typeface="Sarabun"/>
              </a:rPr>
              <a:t> yang berarti populasi dari ketiga provinsi tersebut </a:t>
            </a:r>
            <a:r>
              <a:rPr b="1" lang="en-US" sz="1600">
                <a:latin typeface="Sarabun"/>
                <a:ea typeface="Sarabun"/>
                <a:cs typeface="Sarabun"/>
                <a:sym typeface="Sarabun"/>
              </a:rPr>
              <a:t>berdistribusi normal</a:t>
            </a:r>
            <a:r>
              <a:rPr lang="en-US" sz="1600">
                <a:latin typeface="Sarabun"/>
                <a:ea typeface="Sarabun"/>
                <a:cs typeface="Sarabun"/>
                <a:sym typeface="Sarabun"/>
              </a:rPr>
              <a:t>. Dengan demikian, pengecekan dapat dilanjutkan ke tahap yang berikutnya yaitu pengecekan asumsi kesamaan matriks kovarian.</a:t>
            </a:r>
            <a:endParaRPr sz="1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78" name="Google Shape;178;p5"/>
          <p:cNvSpPr txBox="1"/>
          <p:nvPr>
            <p:ph idx="12" type="sldNum"/>
          </p:nvPr>
        </p:nvSpPr>
        <p:spPr>
          <a:xfrm>
            <a:off x="10986770" y="5831205"/>
            <a:ext cx="838835" cy="467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5"/>
          <p:cNvSpPr txBox="1"/>
          <p:nvPr>
            <p:ph idx="10" type="dt"/>
          </p:nvPr>
        </p:nvSpPr>
        <p:spPr>
          <a:xfrm>
            <a:off x="9674225" y="6406515"/>
            <a:ext cx="1967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5"/>
          <p:cNvPicPr preferRelativeResize="0"/>
          <p:nvPr/>
        </p:nvPicPr>
        <p:blipFill rotWithShape="1">
          <a:blip r:embed="rId3">
            <a:alphaModFix/>
          </a:blip>
          <a:srcRect b="21558" l="4839" r="11429" t="42878"/>
          <a:stretch/>
        </p:blipFill>
        <p:spPr>
          <a:xfrm>
            <a:off x="1609437" y="2408850"/>
            <a:ext cx="8973123" cy="238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cff9cca85_0_2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Hasil dan Pembahasan</a:t>
            </a:r>
            <a:endParaRPr/>
          </a:p>
        </p:txBody>
      </p:sp>
      <p:sp>
        <p:nvSpPr>
          <p:cNvPr id="186" name="Google Shape;186;g11cff9cca85_0_2"/>
          <p:cNvSpPr txBox="1"/>
          <p:nvPr>
            <p:ph idx="1" type="body"/>
          </p:nvPr>
        </p:nvSpPr>
        <p:spPr>
          <a:xfrm>
            <a:off x="838200" y="1457325"/>
            <a:ext cx="10515600" cy="4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Pengecekan asumsi kesamaan matriks kovarian :</a:t>
            </a:r>
            <a:endParaRPr b="1" sz="2200">
              <a:latin typeface="Sarabun"/>
              <a:ea typeface="Sarabun"/>
              <a:cs typeface="Sarabun"/>
              <a:sym typeface="Sarabun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H0 : </a:t>
            </a:r>
            <a:r>
              <a:rPr lang="en-US" sz="2200"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Σ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1 = </a:t>
            </a:r>
            <a:r>
              <a:rPr lang="en-US" sz="2200"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Σ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2 = </a:t>
            </a:r>
            <a:r>
              <a:rPr lang="en-US" sz="2200"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Σ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3</a:t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H1 : Minimal ada satu </a:t>
            </a:r>
            <a:r>
              <a:rPr lang="en-US" sz="2200">
                <a:highlight>
                  <a:schemeClr val="lt1"/>
                </a:highlight>
                <a:latin typeface="Sarabun"/>
                <a:ea typeface="Sarabun"/>
                <a:cs typeface="Sarabun"/>
                <a:sym typeface="Sarabun"/>
              </a:rPr>
              <a:t>Σ</a:t>
            </a:r>
            <a:r>
              <a:rPr lang="en-US" sz="175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i</a:t>
            </a:r>
            <a:r>
              <a:rPr lang="en-US" sz="22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 ≠ Σ, dimana i = 1,2,3</a:t>
            </a:r>
            <a:endParaRPr sz="2200"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α = 0,01</a:t>
            </a:r>
            <a:endParaRPr sz="2200"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Setelah dilakukan penghitungan, didapatkan nilai </a:t>
            </a:r>
            <a:r>
              <a:rPr i="1" lang="en-US" sz="2100">
                <a:latin typeface="Sarabun"/>
                <a:ea typeface="Sarabun"/>
                <a:cs typeface="Sarabun"/>
                <a:sym typeface="Sarabun"/>
              </a:rPr>
              <a:t>Chi-square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-nya adalah 11,136 dengan derajat bebas 6 serta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didapat </a:t>
            </a:r>
            <a:r>
              <a:rPr b="1" i="1" lang="en-US" sz="2100">
                <a:latin typeface="Sarabun"/>
                <a:ea typeface="Sarabun"/>
                <a:cs typeface="Sarabun"/>
                <a:sym typeface="Sarabun"/>
              </a:rPr>
              <a:t>p-value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-nya sebesar 0,08427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yang mana </a:t>
            </a:r>
            <a:r>
              <a:rPr i="1" lang="en-US" sz="2100">
                <a:latin typeface="Sarabun"/>
                <a:ea typeface="Sarabun"/>
                <a:cs typeface="Sarabun"/>
                <a:sym typeface="Sarabun"/>
              </a:rPr>
              <a:t>p-value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tersebut bernilai lebih besar daripada nilai alpha yang telah ditentukan, yaitu 0,01. Disimpulkan bahwa 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hipotesis awal gagal untuk ditolak.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Dengan demikian, pengujian dapat dilanjutkan ke tahap uji Manova.</a:t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8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87" name="Google Shape;187;g11cff9cca85_0_2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g11cff9cca85_0_2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11cff9cca85_0_2"/>
          <p:cNvPicPr preferRelativeResize="0"/>
          <p:nvPr/>
        </p:nvPicPr>
        <p:blipFill rotWithShape="1">
          <a:blip r:embed="rId3">
            <a:alphaModFix/>
          </a:blip>
          <a:srcRect b="36084" l="5187" r="56270" t="52919"/>
          <a:stretch/>
        </p:blipFill>
        <p:spPr>
          <a:xfrm>
            <a:off x="1625600" y="2959100"/>
            <a:ext cx="8940802" cy="14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cff9cca85_0_9"/>
          <p:cNvSpPr txBox="1"/>
          <p:nvPr>
            <p:ph idx="1" type="body"/>
          </p:nvPr>
        </p:nvSpPr>
        <p:spPr>
          <a:xfrm>
            <a:off x="838200" y="344325"/>
            <a:ext cx="10515600" cy="5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Pengujian hipotesis MANOVA:</a:t>
            </a:r>
            <a:endParaRPr b="1"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H0 : τ1 = τ2 = τ3  ( Tidak terdapat perbedaan rata-rata antara populasi satu, dua dan tiga)</a:t>
            </a:r>
            <a:endParaRPr i="1"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H1 : Minimal ada satu populasi yang berbeda secara rata-rata dengan populasi lainnya.</a:t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75">
                <a:latin typeface="Sarabun"/>
                <a:ea typeface="Sarabun"/>
                <a:cs typeface="Sarabun"/>
                <a:sym typeface="Sarabun"/>
              </a:rPr>
              <a:t>Berdasarkan informasi tabel manova tersebut maka dapat dilakukan pengujian asumsi dengan melihat nilai </a:t>
            </a:r>
            <a:r>
              <a:rPr b="1" lang="en-US" sz="1675">
                <a:latin typeface="Sarabun"/>
                <a:ea typeface="Sarabun"/>
                <a:cs typeface="Sarabun"/>
                <a:sym typeface="Sarabun"/>
              </a:rPr>
              <a:t>WILKS’ LAMBDA.</a:t>
            </a:r>
            <a:r>
              <a:rPr lang="en-US" sz="1675">
                <a:latin typeface="Sarabun"/>
                <a:ea typeface="Sarabun"/>
                <a:cs typeface="Sarabun"/>
                <a:sym typeface="Sarabun"/>
              </a:rPr>
              <a:t> Adapun nilainya adalah sebagai berikut:</a:t>
            </a:r>
            <a:endParaRPr sz="16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75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5" name="Google Shape;195;g11cff9cca85_0_9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Hasil dan Pembahasan</a:t>
            </a:r>
            <a:endParaRPr/>
          </a:p>
        </p:txBody>
      </p:sp>
      <p:sp>
        <p:nvSpPr>
          <p:cNvPr id="196" name="Google Shape;196;g11cff9cca85_0_9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g11cff9cca85_0_9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g11cff9cca85_0_9"/>
          <p:cNvPicPr preferRelativeResize="0"/>
          <p:nvPr/>
        </p:nvPicPr>
        <p:blipFill rotWithShape="1">
          <a:blip r:embed="rId3">
            <a:alphaModFix/>
          </a:blip>
          <a:srcRect b="10265" l="0" r="0" t="0"/>
          <a:stretch/>
        </p:blipFill>
        <p:spPr>
          <a:xfrm>
            <a:off x="987650" y="2464399"/>
            <a:ext cx="10216701" cy="22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1cff9cca85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963" y="5361288"/>
            <a:ext cx="364807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1e1d0ca0a_0_8"/>
          <p:cNvSpPr txBox="1"/>
          <p:nvPr>
            <p:ph idx="1" type="body"/>
          </p:nvPr>
        </p:nvSpPr>
        <p:spPr>
          <a:xfrm>
            <a:off x="838200" y="344325"/>
            <a:ext cx="10515600" cy="5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9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5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75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75">
                <a:latin typeface="Sarabun"/>
                <a:ea typeface="Sarabun"/>
                <a:cs typeface="Sarabun"/>
                <a:sym typeface="Sarabun"/>
              </a:rPr>
              <a:t>Berdasarkan informasi tersebut dengan tingkat signifikansi alpha 5% maka terdapat </a:t>
            </a:r>
            <a:r>
              <a:rPr b="1" lang="en-US" sz="1675">
                <a:latin typeface="Sarabun"/>
                <a:ea typeface="Sarabun"/>
                <a:cs typeface="Sarabun"/>
                <a:sym typeface="Sarabun"/>
              </a:rPr>
              <a:t>cukup bukti</a:t>
            </a:r>
            <a:r>
              <a:rPr lang="en-US" sz="1675">
                <a:latin typeface="Sarabun"/>
                <a:ea typeface="Sarabun"/>
                <a:cs typeface="Sarabun"/>
                <a:sym typeface="Sarabun"/>
              </a:rPr>
              <a:t> untuk </a:t>
            </a:r>
            <a:r>
              <a:rPr b="1" lang="en-US" sz="1675">
                <a:latin typeface="Sarabun"/>
                <a:ea typeface="Sarabun"/>
                <a:cs typeface="Sarabun"/>
                <a:sym typeface="Sarabun"/>
              </a:rPr>
              <a:t>menolak H0</a:t>
            </a:r>
            <a:r>
              <a:rPr lang="en-US" sz="1675">
                <a:latin typeface="Sarabun"/>
                <a:ea typeface="Sarabun"/>
                <a:cs typeface="Sarabun"/>
                <a:sym typeface="Sarabun"/>
              </a:rPr>
              <a:t>, yang berarti </a:t>
            </a:r>
            <a:r>
              <a:rPr b="1" lang="en-US" sz="1675">
                <a:latin typeface="Sarabun"/>
                <a:ea typeface="Sarabun"/>
                <a:cs typeface="Sarabun"/>
                <a:sym typeface="Sarabun"/>
              </a:rPr>
              <a:t>minimal ada satu rata-rata populasi yang berbeda signifikan</a:t>
            </a:r>
            <a:r>
              <a:rPr lang="en-US" sz="1675">
                <a:latin typeface="Sarabun"/>
                <a:ea typeface="Sarabun"/>
                <a:cs typeface="Sarabun"/>
                <a:sym typeface="Sarabun"/>
              </a:rPr>
              <a:t> terhadap </a:t>
            </a:r>
            <a:r>
              <a:rPr b="1" lang="en-US" sz="1675">
                <a:latin typeface="Sarabun"/>
                <a:ea typeface="Sarabun"/>
                <a:cs typeface="Sarabun"/>
                <a:sym typeface="Sarabun"/>
              </a:rPr>
              <a:t>populasi lainnya</a:t>
            </a:r>
            <a:r>
              <a:rPr lang="en-US" sz="1675">
                <a:latin typeface="Sarabun"/>
                <a:ea typeface="Sarabun"/>
                <a:cs typeface="Sarabun"/>
                <a:sym typeface="Sarabun"/>
              </a:rPr>
              <a:t>. Untuk melihat hal tersebut diperlukan pengujian </a:t>
            </a:r>
            <a:r>
              <a:rPr b="1" i="1" lang="en-US" sz="1675">
                <a:latin typeface="Sarabun"/>
                <a:ea typeface="Sarabun"/>
                <a:cs typeface="Sarabun"/>
                <a:sym typeface="Sarabun"/>
              </a:rPr>
              <a:t>simultaneous confidence interval</a:t>
            </a:r>
            <a:r>
              <a:rPr lang="en-US" sz="1675">
                <a:latin typeface="Sarabun"/>
                <a:ea typeface="Sarabun"/>
                <a:cs typeface="Sarabun"/>
                <a:sym typeface="Sarabun"/>
              </a:rPr>
              <a:t> dengan tingkat signifikansi alpha 5%.</a:t>
            </a:r>
            <a:endParaRPr sz="3375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5" name="Google Shape;205;g131e1d0ca0a_0_8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Hasil dan Pembahasan</a:t>
            </a:r>
            <a:endParaRPr/>
          </a:p>
        </p:txBody>
      </p:sp>
      <p:sp>
        <p:nvSpPr>
          <p:cNvPr id="206" name="Google Shape;206;g131e1d0ca0a_0_8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g131e1d0ca0a_0_8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g131e1d0ca0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800" y="1624113"/>
            <a:ext cx="54483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31e1d0ca0a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538" y="2076450"/>
            <a:ext cx="54006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cff9cca85_0_23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Hasil Dan Pembahasan</a:t>
            </a:r>
            <a:endParaRPr/>
          </a:p>
        </p:txBody>
      </p:sp>
      <p:sp>
        <p:nvSpPr>
          <p:cNvPr id="215" name="Google Shape;215;g11cff9cca85_0_23"/>
          <p:cNvSpPr txBox="1"/>
          <p:nvPr>
            <p:ph idx="1" type="body"/>
          </p:nvPr>
        </p:nvSpPr>
        <p:spPr>
          <a:xfrm>
            <a:off x="838200" y="1457325"/>
            <a:ext cx="10515600" cy="4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/>
              <a:t>Pengujian </a:t>
            </a:r>
            <a:r>
              <a:rPr i="1" lang="en-US" sz="3000"/>
              <a:t>simultaneous confidence interval</a:t>
            </a:r>
            <a:endParaRPr sz="3000"/>
          </a:p>
        </p:txBody>
      </p:sp>
      <p:sp>
        <p:nvSpPr>
          <p:cNvPr id="216" name="Google Shape;216;g11cff9cca85_0_23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g11cff9cca85_0_23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g11cff9cca85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2109801"/>
            <a:ext cx="116586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15851e77d_0_20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Hasil Dan Pembahasan</a:t>
            </a:r>
            <a:endParaRPr/>
          </a:p>
        </p:txBody>
      </p:sp>
      <p:sp>
        <p:nvSpPr>
          <p:cNvPr id="224" name="Google Shape;224;g1315851e77d_0_20"/>
          <p:cNvSpPr txBox="1"/>
          <p:nvPr>
            <p:ph idx="1" type="body"/>
          </p:nvPr>
        </p:nvSpPr>
        <p:spPr>
          <a:xfrm>
            <a:off x="838200" y="1457325"/>
            <a:ext cx="10515600" cy="4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/>
              <a:t>Pengujian </a:t>
            </a:r>
            <a:r>
              <a:rPr i="1" lang="en-US" sz="3000"/>
              <a:t>simultaneous confidence interval</a:t>
            </a:r>
            <a:endParaRPr sz="3000"/>
          </a:p>
        </p:txBody>
      </p:sp>
      <p:sp>
        <p:nvSpPr>
          <p:cNvPr id="225" name="Google Shape;225;g1315851e77d_0_20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g1315851e77d_0_20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g1315851e77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8" y="2128838"/>
            <a:ext cx="1182052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15851e77d_0_31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Hasil Dan Pembahasan</a:t>
            </a:r>
            <a:endParaRPr/>
          </a:p>
        </p:txBody>
      </p:sp>
      <p:sp>
        <p:nvSpPr>
          <p:cNvPr id="233" name="Google Shape;233;g1315851e77d_0_31"/>
          <p:cNvSpPr txBox="1"/>
          <p:nvPr>
            <p:ph idx="1" type="body"/>
          </p:nvPr>
        </p:nvSpPr>
        <p:spPr>
          <a:xfrm>
            <a:off x="838200" y="1457325"/>
            <a:ext cx="10515600" cy="4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/>
              <a:t>Pengujian </a:t>
            </a:r>
            <a:r>
              <a:rPr i="1" lang="en-US" sz="3000"/>
              <a:t>simultaneous confidence interval</a:t>
            </a:r>
            <a:endParaRPr sz="3000"/>
          </a:p>
        </p:txBody>
      </p:sp>
      <p:sp>
        <p:nvSpPr>
          <p:cNvPr id="234" name="Google Shape;234;g1315851e77d_0_31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g1315851e77d_0_31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g1315851e77d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2257425"/>
            <a:ext cx="1171575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15851e77d_0_40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Hasil Dan Pembahasan</a:t>
            </a:r>
            <a:endParaRPr/>
          </a:p>
        </p:txBody>
      </p:sp>
      <p:sp>
        <p:nvSpPr>
          <p:cNvPr id="242" name="Google Shape;242;g1315851e77d_0_40"/>
          <p:cNvSpPr txBox="1"/>
          <p:nvPr>
            <p:ph idx="1" type="body"/>
          </p:nvPr>
        </p:nvSpPr>
        <p:spPr>
          <a:xfrm>
            <a:off x="838200" y="1457325"/>
            <a:ext cx="10515600" cy="4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/>
              <a:t>Pengujian </a:t>
            </a:r>
            <a:r>
              <a:rPr i="1" lang="en-US" sz="3000"/>
              <a:t>simultaneous confidence interval</a:t>
            </a:r>
            <a:endParaRPr sz="3000"/>
          </a:p>
        </p:txBody>
      </p:sp>
      <p:sp>
        <p:nvSpPr>
          <p:cNvPr id="243" name="Google Shape;243;g1315851e77d_0_40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g1315851e77d_0_40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g1315851e77d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2343150"/>
            <a:ext cx="116967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315851e77d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00" y="2912575"/>
            <a:ext cx="4764650" cy="51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15851e77d_0_48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Hasil Dan Pembahasan</a:t>
            </a:r>
            <a:endParaRPr/>
          </a:p>
        </p:txBody>
      </p:sp>
      <p:sp>
        <p:nvSpPr>
          <p:cNvPr id="252" name="Google Shape;252;g1315851e77d_0_48"/>
          <p:cNvSpPr txBox="1"/>
          <p:nvPr>
            <p:ph idx="1" type="body"/>
          </p:nvPr>
        </p:nvSpPr>
        <p:spPr>
          <a:xfrm>
            <a:off x="838200" y="1457325"/>
            <a:ext cx="10515600" cy="4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/>
              <a:t>Pengujian </a:t>
            </a:r>
            <a:r>
              <a:rPr i="1" lang="en-US" sz="3000"/>
              <a:t>simultaneous confidence interval</a:t>
            </a:r>
            <a:endParaRPr sz="3000"/>
          </a:p>
        </p:txBody>
      </p:sp>
      <p:sp>
        <p:nvSpPr>
          <p:cNvPr id="253" name="Google Shape;253;g1315851e77d_0_48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g1315851e77d_0_48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g1315851e77d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91625"/>
            <a:ext cx="117348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1e1d0ca0a_0_29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Nama Anggota Kelompok</a:t>
            </a:r>
            <a:endParaRPr/>
          </a:p>
        </p:txBody>
      </p:sp>
      <p:sp>
        <p:nvSpPr>
          <p:cNvPr id="96" name="Google Shape;96;g131e1d0ca0a_0_29"/>
          <p:cNvSpPr txBox="1"/>
          <p:nvPr>
            <p:ph idx="1" type="body"/>
          </p:nvPr>
        </p:nvSpPr>
        <p:spPr>
          <a:xfrm>
            <a:off x="838200" y="2171550"/>
            <a:ext cx="10515600" cy="25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Habibullah Hibatul Wafi (221910761),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Haryuningtyas Ramadhani Putri (221910826),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Muhamad Arya Fitra (221910858),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700">
                <a:latin typeface="Arial"/>
                <a:ea typeface="Arial"/>
                <a:cs typeface="Arial"/>
                <a:sym typeface="Arial"/>
              </a:rPr>
              <a:t>Muhammad Arya Septa Kovitra (221910940).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3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97" name="Google Shape;97;g131e1d0ca0a_0_29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g131e1d0ca0a_0_29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15851e77d_0_56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Hasil Dan Pembahasan</a:t>
            </a:r>
            <a:endParaRPr/>
          </a:p>
        </p:txBody>
      </p:sp>
      <p:sp>
        <p:nvSpPr>
          <p:cNvPr id="261" name="Google Shape;261;g1315851e77d_0_56"/>
          <p:cNvSpPr txBox="1"/>
          <p:nvPr>
            <p:ph idx="1" type="body"/>
          </p:nvPr>
        </p:nvSpPr>
        <p:spPr>
          <a:xfrm>
            <a:off x="838200" y="1457325"/>
            <a:ext cx="10515600" cy="4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000"/>
              <a:t>Pengujian </a:t>
            </a:r>
            <a:r>
              <a:rPr i="1" lang="en-US" sz="3000"/>
              <a:t>simultaneous confidence interval</a:t>
            </a:r>
            <a:endParaRPr sz="3000"/>
          </a:p>
        </p:txBody>
      </p:sp>
      <p:sp>
        <p:nvSpPr>
          <p:cNvPr id="262" name="Google Shape;262;g1315851e77d_0_56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g1315851e77d_0_56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g1315851e77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2510825"/>
            <a:ext cx="115252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"/>
          <p:cNvSpPr txBox="1"/>
          <p:nvPr>
            <p:ph type="title"/>
          </p:nvPr>
        </p:nvSpPr>
        <p:spPr>
          <a:xfrm>
            <a:off x="83820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 sz="4200"/>
              <a:t>Kesimpulan</a:t>
            </a:r>
            <a:endParaRPr sz="4200"/>
          </a:p>
        </p:txBody>
      </p:sp>
      <p:sp>
        <p:nvSpPr>
          <p:cNvPr id="270" name="Google Shape;270;p6"/>
          <p:cNvSpPr txBox="1"/>
          <p:nvPr>
            <p:ph idx="1" type="body"/>
          </p:nvPr>
        </p:nvSpPr>
        <p:spPr>
          <a:xfrm>
            <a:off x="838200" y="1457325"/>
            <a:ext cx="10515600" cy="4719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45720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Dari pengujian yang telah dilakukan, dapat diambil kesimpulan bahwa terdapat perbedaan rata-rata gini rasio dari ketiga provinsi tersebut, yaitu rata-rata </a:t>
            </a:r>
            <a:r>
              <a:rPr b="1" lang="en-US"/>
              <a:t>gini rasio</a:t>
            </a:r>
            <a:r>
              <a:rPr lang="en-US"/>
              <a:t> dari Provinsi</a:t>
            </a:r>
            <a:r>
              <a:rPr b="1" lang="en-US"/>
              <a:t> Jawa Timur</a:t>
            </a:r>
            <a:r>
              <a:rPr lang="en-US"/>
              <a:t> lebih </a:t>
            </a:r>
            <a:r>
              <a:rPr b="1" lang="en-US"/>
              <a:t>rendah </a:t>
            </a:r>
            <a:r>
              <a:rPr lang="en-US"/>
              <a:t>daripada Provinsi Jawa Barat dan D.I. Yogyakarta. Selain itu, dapat disimpulkan pula bahwa terdapat perbedaan rata-rata IPM dari ketiga provinsi tersebut, yaitu rata-rata </a:t>
            </a:r>
            <a:r>
              <a:rPr b="1" lang="en-US"/>
              <a:t>IPM </a:t>
            </a:r>
            <a:r>
              <a:rPr lang="en-US"/>
              <a:t>dari Provinsi </a:t>
            </a:r>
            <a:r>
              <a:rPr b="1" lang="en-US"/>
              <a:t>D.I. Yogyakarta</a:t>
            </a:r>
            <a:r>
              <a:rPr lang="en-US"/>
              <a:t> lebih </a:t>
            </a:r>
            <a:r>
              <a:rPr b="1" lang="en-US"/>
              <a:t>tinggi </a:t>
            </a:r>
            <a:r>
              <a:rPr lang="en-US"/>
              <a:t>dari Provinsi Jawa Timur dan Jawa Barat.</a:t>
            </a:r>
            <a:endParaRPr/>
          </a:p>
        </p:txBody>
      </p:sp>
      <p:sp>
        <p:nvSpPr>
          <p:cNvPr id="271" name="Google Shape;271;p6"/>
          <p:cNvSpPr txBox="1"/>
          <p:nvPr>
            <p:ph idx="12" type="sldNum"/>
          </p:nvPr>
        </p:nvSpPr>
        <p:spPr>
          <a:xfrm>
            <a:off x="10986770" y="5831205"/>
            <a:ext cx="838835" cy="467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6"/>
          <p:cNvSpPr txBox="1"/>
          <p:nvPr>
            <p:ph idx="10" type="dt"/>
          </p:nvPr>
        </p:nvSpPr>
        <p:spPr>
          <a:xfrm>
            <a:off x="9674225" y="6406515"/>
            <a:ext cx="1967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14:prism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29a6e7354_2_0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Pendahuluan</a:t>
            </a:r>
            <a:endParaRPr/>
          </a:p>
        </p:txBody>
      </p:sp>
      <p:sp>
        <p:nvSpPr>
          <p:cNvPr id="104" name="Google Shape;104;g1329a6e7354_2_0"/>
          <p:cNvSpPr txBox="1"/>
          <p:nvPr>
            <p:ph idx="1" type="body"/>
          </p:nvPr>
        </p:nvSpPr>
        <p:spPr>
          <a:xfrm>
            <a:off x="595425" y="1771350"/>
            <a:ext cx="64206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arabun"/>
              <a:buChar char="•"/>
            </a:pPr>
            <a:r>
              <a:rPr b="1" lang="en-US" sz="2300">
                <a:latin typeface="Sarabun"/>
                <a:ea typeface="Sarabun"/>
                <a:cs typeface="Sarabun"/>
                <a:sym typeface="Sarabun"/>
              </a:rPr>
              <a:t>Pencapaian pembangunan</a:t>
            </a:r>
            <a:r>
              <a:rPr lang="en-US" sz="2300">
                <a:latin typeface="Sarabun"/>
                <a:ea typeface="Sarabun"/>
                <a:cs typeface="Sarabun"/>
                <a:sym typeface="Sarabun"/>
              </a:rPr>
              <a:t> oleh pemerintah untuk masyarakat akan selalu berkaitan erat dengan </a:t>
            </a:r>
            <a:r>
              <a:rPr b="1" lang="en-US" sz="2300">
                <a:latin typeface="Sarabun"/>
                <a:ea typeface="Sarabun"/>
                <a:cs typeface="Sarabun"/>
                <a:sym typeface="Sarabun"/>
              </a:rPr>
              <a:t>pertumbuhan ekonomi</a:t>
            </a:r>
            <a:r>
              <a:rPr lang="en-US" sz="2300">
                <a:latin typeface="Sarabun"/>
                <a:ea typeface="Sarabun"/>
                <a:cs typeface="Sarabun"/>
                <a:sym typeface="Sarabun"/>
              </a:rPr>
              <a:t>.</a:t>
            </a:r>
            <a:endParaRPr sz="23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Sarabun"/>
              <a:ea typeface="Sarabun"/>
              <a:cs typeface="Sarabun"/>
              <a:sym typeface="Sarabun"/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Font typeface="Sarabun"/>
              <a:buChar char="•"/>
            </a:pPr>
            <a:r>
              <a:rPr lang="en-US" sz="2300">
                <a:latin typeface="Sarabun"/>
                <a:ea typeface="Sarabun"/>
                <a:cs typeface="Sarabun"/>
                <a:sym typeface="Sarabun"/>
              </a:rPr>
              <a:t>Pengukuran </a:t>
            </a:r>
            <a:r>
              <a:rPr b="1" lang="en-US" sz="2300">
                <a:latin typeface="Sarabun"/>
                <a:ea typeface="Sarabun"/>
                <a:cs typeface="Sarabun"/>
                <a:sym typeface="Sarabun"/>
              </a:rPr>
              <a:t>perkembangan kemakmuran</a:t>
            </a:r>
            <a:r>
              <a:rPr lang="en-US" sz="2300">
                <a:latin typeface="Sarabun"/>
                <a:ea typeface="Sarabun"/>
                <a:cs typeface="Sarabun"/>
                <a:sym typeface="Sarabun"/>
              </a:rPr>
              <a:t> serta </a:t>
            </a:r>
            <a:r>
              <a:rPr b="1" lang="en-US" sz="2300">
                <a:latin typeface="Sarabun"/>
                <a:ea typeface="Sarabun"/>
                <a:cs typeface="Sarabun"/>
                <a:sym typeface="Sarabun"/>
              </a:rPr>
              <a:t>kesejahteraan penduduk</a:t>
            </a:r>
            <a:r>
              <a:rPr lang="en-US" sz="2300">
                <a:latin typeface="Sarabun"/>
                <a:ea typeface="Sarabun"/>
                <a:cs typeface="Sarabun"/>
                <a:sym typeface="Sarabun"/>
              </a:rPr>
              <a:t> dihitung dengan indikator krusial lainnya, yakni </a:t>
            </a:r>
            <a:r>
              <a:rPr b="1" lang="en-US" sz="2300">
                <a:latin typeface="Sarabun"/>
                <a:ea typeface="Sarabun"/>
                <a:cs typeface="Sarabun"/>
                <a:sym typeface="Sarabun"/>
              </a:rPr>
              <a:t>Indeks Pembangunan Masyarakat</a:t>
            </a:r>
            <a:r>
              <a:rPr lang="en-US" sz="2300">
                <a:latin typeface="Sarabun"/>
                <a:ea typeface="Sarabun"/>
                <a:cs typeface="Sarabun"/>
                <a:sym typeface="Sarabun"/>
              </a:rPr>
              <a:t> dan</a:t>
            </a:r>
            <a:r>
              <a:rPr b="1" lang="en-US" sz="2300">
                <a:latin typeface="Sarabun"/>
                <a:ea typeface="Sarabun"/>
                <a:cs typeface="Sarabun"/>
                <a:sym typeface="Sarabun"/>
              </a:rPr>
              <a:t> Rasio Gini</a:t>
            </a:r>
            <a:r>
              <a:rPr lang="en-US" sz="2300">
                <a:latin typeface="Sarabun"/>
                <a:ea typeface="Sarabun"/>
                <a:cs typeface="Sarabun"/>
                <a:sym typeface="Sarabun"/>
              </a:rPr>
              <a:t>. </a:t>
            </a:r>
            <a:endParaRPr sz="23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05" name="Google Shape;105;g1329a6e7354_2_0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g1329a6e7354_2_0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Juni 2022</a:t>
            </a:r>
            <a:endParaRPr/>
          </a:p>
        </p:txBody>
      </p:sp>
      <p:pic>
        <p:nvPicPr>
          <p:cNvPr id="107" name="Google Shape;107;g1329a6e735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025" y="1825800"/>
            <a:ext cx="4809549" cy="32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29a6e7354_1_1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Pendahuluan</a:t>
            </a:r>
            <a:endParaRPr/>
          </a:p>
        </p:txBody>
      </p:sp>
      <p:sp>
        <p:nvSpPr>
          <p:cNvPr id="113" name="Google Shape;113;g1329a6e7354_1_1"/>
          <p:cNvSpPr txBox="1"/>
          <p:nvPr>
            <p:ph idx="1" type="body"/>
          </p:nvPr>
        </p:nvSpPr>
        <p:spPr>
          <a:xfrm>
            <a:off x="595425" y="3728475"/>
            <a:ext cx="110469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Sarabun"/>
              <a:buChar char="•"/>
            </a:pP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I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ndeks Pembangunan Manusia atau IPM mendeskripsikan tentang bagaimana penduduk bisa memiliki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akses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terhadap hasil pembangunan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 dalam memperoleh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pendapatan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,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kesehatan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,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pendidikan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, dan sebagainya. </a:t>
            </a:r>
            <a:endParaRPr sz="22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arabun"/>
              <a:ea typeface="Sarabun"/>
              <a:cs typeface="Sarabun"/>
              <a:sym typeface="Sarabun"/>
            </a:endParaRPr>
          </a:p>
          <a:p>
            <a:pPr indent="-3937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Sarabun"/>
              <a:buChar char="•"/>
            </a:pP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Perhitungan IPM diperoleh dari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rata-rata geometrik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 perolehan indeks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kesehatan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,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pendidikan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, dan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pengeluaran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.</a:t>
            </a:r>
            <a:endParaRPr sz="26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14" name="Google Shape;114;g1329a6e7354_1_1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g1329a6e7354_1_1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Juni 2022</a:t>
            </a:r>
            <a:endParaRPr/>
          </a:p>
        </p:txBody>
      </p:sp>
      <p:pic>
        <p:nvPicPr>
          <p:cNvPr id="116" name="Google Shape;116;g1329a6e7354_1_1"/>
          <p:cNvPicPr preferRelativeResize="0"/>
          <p:nvPr/>
        </p:nvPicPr>
        <p:blipFill rotWithShape="1">
          <a:blip r:embed="rId3">
            <a:alphaModFix/>
          </a:blip>
          <a:srcRect b="56794" l="0" r="0" t="0"/>
          <a:stretch/>
        </p:blipFill>
        <p:spPr>
          <a:xfrm>
            <a:off x="1600124" y="1700975"/>
            <a:ext cx="8991750" cy="175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29a6e7354_1_12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Pendahuluan</a:t>
            </a:r>
            <a:endParaRPr/>
          </a:p>
        </p:txBody>
      </p:sp>
      <p:sp>
        <p:nvSpPr>
          <p:cNvPr id="122" name="Google Shape;122;g1329a6e7354_1_12"/>
          <p:cNvSpPr txBox="1"/>
          <p:nvPr>
            <p:ph idx="1" type="body"/>
          </p:nvPr>
        </p:nvSpPr>
        <p:spPr>
          <a:xfrm>
            <a:off x="595425" y="3561993"/>
            <a:ext cx="110469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arabun"/>
              <a:buChar char="•"/>
            </a:pP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A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dalah pengukuran untuk memperoleh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distribusi kekayaan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 pada suatu daerah.</a:t>
            </a:r>
            <a:endParaRPr sz="22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arabun"/>
              <a:ea typeface="Sarabun"/>
              <a:cs typeface="Sarabun"/>
              <a:sym typeface="Sarabun"/>
            </a:endParaRP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arabun"/>
              <a:buChar char="•"/>
            </a:pP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Rasio gini dapat memberikan pandangan mengenai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kualitas manusia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 dari berbagai daerah.</a:t>
            </a:r>
            <a:endParaRPr sz="2200">
              <a:latin typeface="Sarabun"/>
              <a:ea typeface="Sarabun"/>
              <a:cs typeface="Sarabun"/>
              <a:sym typeface="Sarabu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Sarabun"/>
              <a:ea typeface="Sarabun"/>
              <a:cs typeface="Sarabun"/>
              <a:sym typeface="Sarabun"/>
            </a:endParaRP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arabun"/>
              <a:buChar char="•"/>
            </a:pP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Rumus untuk perhitungan rasio gini dihitung dengan variabel proporsi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jumlah rumah tangga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,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jumlah kumulatif rumah tangga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, dan </a:t>
            </a:r>
            <a:r>
              <a:rPr b="1" lang="en-US" sz="2200">
                <a:latin typeface="Sarabun"/>
                <a:ea typeface="Sarabun"/>
                <a:cs typeface="Sarabun"/>
                <a:sym typeface="Sarabun"/>
              </a:rPr>
              <a:t>kumulatif pendapatan rumah tangga</a:t>
            </a:r>
            <a:r>
              <a:rPr lang="en-US" sz="2200">
                <a:latin typeface="Sarabun"/>
                <a:ea typeface="Sarabun"/>
                <a:cs typeface="Sarabun"/>
                <a:sym typeface="Sarabun"/>
              </a:rPr>
              <a:t>.</a:t>
            </a:r>
            <a:endParaRPr sz="22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23" name="Google Shape;123;g1329a6e7354_1_12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g1329a6e7354_1_12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Juni 2022</a:t>
            </a:r>
            <a:endParaRPr/>
          </a:p>
        </p:txBody>
      </p:sp>
      <p:pic>
        <p:nvPicPr>
          <p:cNvPr id="125" name="Google Shape;125;g1329a6e7354_1_12"/>
          <p:cNvPicPr preferRelativeResize="0"/>
          <p:nvPr/>
        </p:nvPicPr>
        <p:blipFill rotWithShape="1">
          <a:blip r:embed="rId3">
            <a:alphaModFix/>
          </a:blip>
          <a:srcRect b="2272" l="-28690" r="-28690" t="2262"/>
          <a:stretch/>
        </p:blipFill>
        <p:spPr>
          <a:xfrm>
            <a:off x="1600124" y="1700975"/>
            <a:ext cx="8991750" cy="1755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1329a6e7354_1_20"/>
          <p:cNvPicPr preferRelativeResize="0"/>
          <p:nvPr/>
        </p:nvPicPr>
        <p:blipFill rotWithShape="1">
          <a:blip r:embed="rId3">
            <a:alphaModFix/>
          </a:blip>
          <a:srcRect b="9444" l="0" r="0" t="0"/>
          <a:stretch/>
        </p:blipFill>
        <p:spPr>
          <a:xfrm>
            <a:off x="4857125" y="3053725"/>
            <a:ext cx="3780600" cy="310511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329a6e7354_1_20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Pendahuluan</a:t>
            </a:r>
            <a:endParaRPr/>
          </a:p>
        </p:txBody>
      </p:sp>
      <p:sp>
        <p:nvSpPr>
          <p:cNvPr id="132" name="Google Shape;132;g1329a6e7354_1_20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g1329a6e7354_1_20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 Juni 2022</a:t>
            </a:r>
            <a:endParaRPr/>
          </a:p>
        </p:txBody>
      </p:sp>
      <p:pic>
        <p:nvPicPr>
          <p:cNvPr id="134" name="Google Shape;134;g1329a6e7354_1_20"/>
          <p:cNvPicPr preferRelativeResize="0"/>
          <p:nvPr/>
        </p:nvPicPr>
        <p:blipFill rotWithShape="1">
          <a:blip r:embed="rId4">
            <a:alphaModFix/>
          </a:blip>
          <a:srcRect b="11793" l="0" r="0" t="0"/>
          <a:stretch/>
        </p:blipFill>
        <p:spPr>
          <a:xfrm>
            <a:off x="7474525" y="1233300"/>
            <a:ext cx="4351038" cy="29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329a6e7354_1_20"/>
          <p:cNvPicPr preferRelativeResize="0"/>
          <p:nvPr/>
        </p:nvPicPr>
        <p:blipFill rotWithShape="1">
          <a:blip r:embed="rId5">
            <a:alphaModFix/>
          </a:blip>
          <a:srcRect b="9297" l="0" r="0" t="0"/>
          <a:stretch/>
        </p:blipFill>
        <p:spPr>
          <a:xfrm>
            <a:off x="1268525" y="1396175"/>
            <a:ext cx="3780600" cy="2993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/>
          <p:nvPr>
            <p:ph type="title"/>
          </p:nvPr>
        </p:nvSpPr>
        <p:spPr>
          <a:xfrm>
            <a:off x="83820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Sumber Data</a:t>
            </a:r>
            <a:endParaRPr/>
          </a:p>
        </p:txBody>
      </p:sp>
      <p:sp>
        <p:nvSpPr>
          <p:cNvPr id="141" name="Google Shape;141;p3"/>
          <p:cNvSpPr txBox="1"/>
          <p:nvPr>
            <p:ph idx="1" type="body"/>
          </p:nvPr>
        </p:nvSpPr>
        <p:spPr>
          <a:xfrm>
            <a:off x="838200" y="1220800"/>
            <a:ext cx="10515600" cy="4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7432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Sarabun"/>
                <a:ea typeface="Sarabun"/>
                <a:cs typeface="Sarabun"/>
                <a:sym typeface="Sarabun"/>
              </a:rPr>
              <a:t>Data yang digunakan dalam analisis ini yaitu data Indeks Pembangunan Manusia (IPM) dan Gini Rasio per kabupaten/kota tahun 2021 pada tiga provinsi berbeda di Indonesia, yaitu Jawa Barat, Jawa Timur, dan DI Yogyakarta. Sumber data berasal dari website BPS masing-masing provinsi, yaitu sebagai berikut:</a:t>
            </a:r>
            <a:endParaRPr sz="18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5403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●"/>
            </a:pP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Jawa Barat 	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7689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-"/>
            </a:pP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Gini	: </a:t>
            </a:r>
            <a:r>
              <a:rPr lang="en-US" sz="1400" u="sng">
                <a:solidFill>
                  <a:srgbClr val="0000FF"/>
                </a:solidFill>
                <a:latin typeface="Sarabun"/>
                <a:ea typeface="Sarabun"/>
                <a:cs typeface="Sarabun"/>
                <a:sym typeface="Sarabu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https://jabar.bps.go.id/indicator/23/41/1/gini-rasio-kabupaten-kota.html</a:t>
            </a: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 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7689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-"/>
            </a:pP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IPM	: </a:t>
            </a:r>
            <a:r>
              <a:rPr lang="en-US" sz="1400" u="sng">
                <a:solidFill>
                  <a:srgbClr val="0000FF"/>
                </a:solidFill>
                <a:latin typeface="Sarabun"/>
                <a:ea typeface="Sarabun"/>
                <a:cs typeface="Sarabun"/>
                <a:sym typeface="Sarabu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https://jabar.bps.go.id/indicator/26/123/1/indeks-pembangunan-manusia.html</a:t>
            </a: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 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0" lvl="0" marL="5403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5403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●"/>
            </a:pP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Jawa Timur 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7689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-"/>
            </a:pP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Gini	: </a:t>
            </a:r>
            <a:r>
              <a:rPr lang="en-US" sz="1400" u="sng">
                <a:solidFill>
                  <a:srgbClr val="0000FF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https://jatim.bps.go.id/indicator/23/488/1/gini-rasio-menurut-kabupaten-kota-di-jawa-timur.html</a:t>
            </a:r>
            <a:r>
              <a:rPr lang="en-US" sz="14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7689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-"/>
            </a:pPr>
            <a:r>
              <a:rPr lang="en-US" sz="14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IPM	: </a:t>
            </a:r>
            <a:r>
              <a:rPr lang="en-US" sz="1400" u="sng">
                <a:solidFill>
                  <a:srgbClr val="0000FF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https://jatim.bps.go.id/indicator/26/36/1/ipm.html</a:t>
            </a:r>
            <a:r>
              <a:rPr lang="en-US" sz="14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0" lvl="0" marL="5403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5403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●"/>
            </a:pP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DI Yogyakarta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7689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-"/>
            </a:pP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Gini	: </a:t>
            </a:r>
            <a:r>
              <a:rPr lang="en-US" sz="1400" u="sng">
                <a:solidFill>
                  <a:srgbClr val="0000FF"/>
                </a:solidFill>
                <a:latin typeface="Sarabun"/>
                <a:ea typeface="Sarabun"/>
                <a:cs typeface="Sarabun"/>
                <a:sym typeface="Sarabu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https://yogyakarta.bps.go.id/indicator/23/333/1/gini-ratio-menurut-kabupaten-kota.html</a:t>
            </a: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 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-317500" lvl="0" marL="7689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arabun"/>
              <a:buChar char="-"/>
            </a:pP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IPM	: </a:t>
            </a:r>
            <a:r>
              <a:rPr lang="en-US" sz="1400" u="sng">
                <a:solidFill>
                  <a:srgbClr val="0000FF"/>
                </a:solidFill>
                <a:latin typeface="Sarabun"/>
                <a:ea typeface="Sarabun"/>
                <a:cs typeface="Sarabun"/>
                <a:sym typeface="Sarabu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https://yogyakarta.bps.go.id/indicator/26/316/1/-metode-baru-indeks-pembangunan-manusia.html</a:t>
            </a:r>
            <a:r>
              <a:rPr lang="en-US" sz="1400">
                <a:latin typeface="Sarabun"/>
                <a:ea typeface="Sarabun"/>
                <a:cs typeface="Sarabun"/>
                <a:sym typeface="Sarabun"/>
              </a:rPr>
              <a:t> </a:t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0" lvl="0" marL="7689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Sarabun"/>
                <a:ea typeface="Sarabun"/>
                <a:cs typeface="Sarabun"/>
                <a:sym typeface="Sarabun"/>
              </a:rPr>
              <a:t>Data yang sudah digabungkan dan yang digunakan pada analisis serta proses pengolahan dan analisis data tersebut dapat dilihat pada repositori berikut:</a:t>
            </a:r>
            <a:r>
              <a:rPr lang="en-US" sz="1800">
                <a:uFill>
                  <a:noFill/>
                </a:uFill>
                <a:latin typeface="Sarabun"/>
                <a:ea typeface="Sarabun"/>
                <a:cs typeface="Sarabun"/>
                <a:sym typeface="Sarabun"/>
                <a:hlinkClick r:id="rId9"/>
              </a:rPr>
              <a:t> </a:t>
            </a:r>
            <a:r>
              <a:rPr lang="en-US" sz="18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10"/>
              </a:rPr>
              <a:t>https://github.com/aryasepta7901/TugasAkhir-APG</a:t>
            </a:r>
            <a:endParaRPr sz="1800" u="sng">
              <a:solidFill>
                <a:schemeClr val="hlink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2" name="Google Shape;142;p3"/>
          <p:cNvSpPr txBox="1"/>
          <p:nvPr>
            <p:ph idx="12" type="sldNum"/>
          </p:nvPr>
        </p:nvSpPr>
        <p:spPr>
          <a:xfrm>
            <a:off x="10986770" y="5831205"/>
            <a:ext cx="838835" cy="467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3"/>
          <p:cNvSpPr txBox="1"/>
          <p:nvPr>
            <p:ph idx="10" type="dt"/>
          </p:nvPr>
        </p:nvSpPr>
        <p:spPr>
          <a:xfrm>
            <a:off x="9674225" y="6406515"/>
            <a:ext cx="1967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>
            <p:ph type="title"/>
          </p:nvPr>
        </p:nvSpPr>
        <p:spPr>
          <a:xfrm>
            <a:off x="838200" y="70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Metodologi</a:t>
            </a:r>
            <a:endParaRPr/>
          </a:p>
        </p:txBody>
      </p:sp>
      <p:sp>
        <p:nvSpPr>
          <p:cNvPr id="149" name="Google Shape;149;p4"/>
          <p:cNvSpPr txBox="1"/>
          <p:nvPr>
            <p:ph idx="1" type="body"/>
          </p:nvPr>
        </p:nvSpPr>
        <p:spPr>
          <a:xfrm>
            <a:off x="838200" y="1304925"/>
            <a:ext cx="10515600" cy="4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7432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Dalam analisis ini, metode pengujian yang digunakan merupakan pengujian 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One-Way MANOVA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. MANOVA merupakan uji statistik yang digunakan untuk mengukur 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pengaruh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variabel 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independen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yang berskala 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kategorik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terhadap beberapa variabel 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dependen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sekaligus yang berskala data 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kuantitatif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. </a:t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27432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27432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Terdapat beberapa 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asumsi 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dalam MANOVA, yaitu</a:t>
            </a:r>
            <a:endParaRPr sz="2100">
              <a:latin typeface="Sarabun"/>
              <a:ea typeface="Sarabun"/>
              <a:cs typeface="Sarabun"/>
              <a:sym typeface="Sarabun"/>
            </a:endParaRPr>
          </a:p>
          <a:p>
            <a:pPr indent="-361949" lvl="0" marL="502919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X</a:t>
            </a:r>
            <a:r>
              <a:rPr baseline="-25000" lang="en-US" sz="2100">
                <a:latin typeface="Sarabun"/>
                <a:ea typeface="Sarabun"/>
                <a:cs typeface="Sarabun"/>
                <a:sym typeface="Sarabun"/>
              </a:rPr>
              <a:t>i1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, X</a:t>
            </a:r>
            <a:r>
              <a:rPr baseline="-25000" lang="en-US" sz="2100">
                <a:latin typeface="Sarabun"/>
                <a:ea typeface="Sarabun"/>
                <a:cs typeface="Sarabun"/>
                <a:sym typeface="Sarabun"/>
              </a:rPr>
              <a:t>i2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, …, X</a:t>
            </a:r>
            <a:r>
              <a:rPr baseline="-25000" lang="en-US" sz="2100">
                <a:latin typeface="Sarabun"/>
                <a:ea typeface="Sarabun"/>
                <a:cs typeface="Sarabun"/>
                <a:sym typeface="Sarabun"/>
              </a:rPr>
              <a:t>in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adalah </a:t>
            </a:r>
            <a:r>
              <a:rPr i="1" lang="en-US" sz="2100">
                <a:latin typeface="Sarabun"/>
                <a:ea typeface="Sarabun"/>
                <a:cs typeface="Sarabun"/>
                <a:sym typeface="Sarabun"/>
              </a:rPr>
              <a:t>random sample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dari populasi dengan rataan </a:t>
            </a:r>
            <a:r>
              <a:rPr b="1" lang="en-US" sz="21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μ</a:t>
            </a:r>
            <a:r>
              <a:rPr b="1" baseline="-25000" lang="en-US" sz="21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i</a:t>
            </a:r>
            <a:r>
              <a:rPr lang="en-US" sz="21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dan </a:t>
            </a:r>
            <a:r>
              <a:rPr b="1" i="1" lang="en-US" sz="21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common covariance matrix</a:t>
            </a:r>
            <a:r>
              <a:rPr b="1" lang="en-US" sz="21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Σ</a:t>
            </a:r>
            <a:endParaRPr b="1" sz="2100">
              <a:latin typeface="Sarabun"/>
              <a:ea typeface="Sarabun"/>
              <a:cs typeface="Sarabun"/>
              <a:sym typeface="Sarabun"/>
            </a:endParaRPr>
          </a:p>
          <a:p>
            <a:pPr indent="-361949" lvl="0" marL="502919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Sarabun"/>
              <a:buAutoNum type="arabicPeriod"/>
            </a:pPr>
            <a:r>
              <a:rPr i="1" lang="en-US" sz="2100">
                <a:latin typeface="Sarabun"/>
                <a:ea typeface="Sarabun"/>
                <a:cs typeface="Sarabun"/>
                <a:sym typeface="Sarabun"/>
              </a:rPr>
              <a:t>Random sample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berasal dari populasi berbeda yang 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independen</a:t>
            </a:r>
            <a:endParaRPr b="1" sz="2100">
              <a:latin typeface="Sarabun"/>
              <a:ea typeface="Sarabun"/>
              <a:cs typeface="Sarabun"/>
              <a:sym typeface="Sarabun"/>
            </a:endParaRPr>
          </a:p>
          <a:p>
            <a:pPr indent="-361949" lvl="0" marL="502919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i="1" lang="en-US" sz="2100">
                <a:latin typeface="Sarabun"/>
                <a:ea typeface="Sarabun"/>
                <a:cs typeface="Sarabun"/>
                <a:sym typeface="Sarabun"/>
              </a:rPr>
              <a:t>X</a:t>
            </a:r>
            <a:r>
              <a:rPr baseline="-25000" i="1" lang="en-US" sz="2100">
                <a:latin typeface="Sarabun"/>
                <a:ea typeface="Sarabun"/>
                <a:cs typeface="Sarabun"/>
                <a:sym typeface="Sarabun"/>
              </a:rPr>
              <a:t>ij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~ </a:t>
            </a:r>
            <a:r>
              <a:rPr i="1" lang="en-US" sz="2100">
                <a:latin typeface="Sarabun"/>
                <a:ea typeface="Sarabun"/>
                <a:cs typeface="Sarabun"/>
                <a:sym typeface="Sarabun"/>
              </a:rPr>
              <a:t>N</a:t>
            </a:r>
            <a:r>
              <a:rPr baseline="-25000" i="1" lang="en-US" sz="2100">
                <a:latin typeface="Sarabun"/>
                <a:ea typeface="Sarabun"/>
                <a:cs typeface="Sarabun"/>
                <a:sym typeface="Sarabun"/>
              </a:rPr>
              <a:t>p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(</a:t>
            </a:r>
            <a:r>
              <a:rPr b="1" i="1" lang="en-US" sz="21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μ</a:t>
            </a:r>
            <a:r>
              <a:rPr b="1" baseline="-25000" i="1" lang="en-US" sz="21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i</a:t>
            </a:r>
            <a:r>
              <a:rPr lang="en-US" sz="21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, </a:t>
            </a:r>
            <a:r>
              <a:rPr b="1" i="1" lang="en-US" sz="21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Σ</a:t>
            </a:r>
            <a:r>
              <a:rPr lang="en-US" sz="21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), i = 1,2, …,g, j = 1,2, …,n</a:t>
            </a:r>
            <a:r>
              <a:rPr baseline="-25000" lang="en-US" sz="2100"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i</a:t>
            </a:r>
            <a:endParaRPr baseline="-25000" sz="2100"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0" lvl="0" marL="502919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2100">
              <a:highlight>
                <a:srgbClr val="FFFFFF"/>
              </a:highlight>
              <a:latin typeface="Sarabun"/>
              <a:ea typeface="Sarabun"/>
              <a:cs typeface="Sarabun"/>
              <a:sym typeface="Sarabun"/>
            </a:endParaRPr>
          </a:p>
          <a:p>
            <a:pPr indent="27432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Pengujian One-Way MANOVA dilakukan pada tiga populasi atau lebih untuk membuktikan hipotesis yaitu 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𝐻0: 𝝉</a:t>
            </a:r>
            <a:r>
              <a:rPr b="1" baseline="-25000" lang="en-US" sz="2100">
                <a:latin typeface="Sarabun"/>
                <a:ea typeface="Sarabun"/>
                <a:cs typeface="Sarabun"/>
                <a:sym typeface="Sarabun"/>
              </a:rPr>
              <a:t>1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 = 𝝉</a:t>
            </a:r>
            <a:r>
              <a:rPr b="1" baseline="-25000" lang="en-US" sz="2100">
                <a:latin typeface="Sarabun"/>
                <a:ea typeface="Sarabun"/>
                <a:cs typeface="Sarabun"/>
                <a:sym typeface="Sarabun"/>
              </a:rPr>
              <a:t>2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 = ⋯ = 𝝉</a:t>
            </a:r>
            <a:r>
              <a:rPr b="1" baseline="-25000" lang="en-US" sz="2100">
                <a:latin typeface="Sarabun"/>
                <a:ea typeface="Sarabun"/>
                <a:cs typeface="Sarabun"/>
                <a:sym typeface="Sarabun"/>
              </a:rPr>
              <a:t>g</a:t>
            </a:r>
            <a:r>
              <a:rPr b="1" lang="en-US" sz="2100">
                <a:latin typeface="Sarabun"/>
                <a:ea typeface="Sarabun"/>
                <a:cs typeface="Sarabun"/>
                <a:sym typeface="Sarabun"/>
              </a:rPr>
              <a:t> = 0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yang artinya tidak terdapat </a:t>
            </a:r>
            <a:r>
              <a:rPr b="1" i="1" lang="en-US" sz="2100">
                <a:latin typeface="Sarabun"/>
                <a:ea typeface="Sarabun"/>
                <a:cs typeface="Sarabun"/>
                <a:sym typeface="Sarabun"/>
              </a:rPr>
              <a:t>treatment effect</a:t>
            </a:r>
            <a:r>
              <a:rPr lang="en-US" sz="2100">
                <a:latin typeface="Sarabun"/>
                <a:ea typeface="Sarabun"/>
                <a:cs typeface="Sarabun"/>
                <a:sym typeface="Sarabun"/>
              </a:rPr>
              <a:t> atau perbedaan rataan antar kelompok. </a:t>
            </a:r>
            <a:endParaRPr sz="38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0" name="Google Shape;150;p4"/>
          <p:cNvSpPr txBox="1"/>
          <p:nvPr>
            <p:ph idx="12" type="sldNum"/>
          </p:nvPr>
        </p:nvSpPr>
        <p:spPr>
          <a:xfrm>
            <a:off x="10986770" y="5831205"/>
            <a:ext cx="838835" cy="467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4"/>
          <p:cNvSpPr txBox="1"/>
          <p:nvPr>
            <p:ph idx="10" type="dt"/>
          </p:nvPr>
        </p:nvSpPr>
        <p:spPr>
          <a:xfrm>
            <a:off x="9674225" y="6406515"/>
            <a:ext cx="1967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29a6e7354_4_0"/>
          <p:cNvSpPr txBox="1"/>
          <p:nvPr>
            <p:ph type="title"/>
          </p:nvPr>
        </p:nvSpPr>
        <p:spPr>
          <a:xfrm>
            <a:off x="838200" y="7048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arabun Medium"/>
              <a:buNone/>
            </a:pPr>
            <a:r>
              <a:rPr lang="en-US"/>
              <a:t>Metodologi</a:t>
            </a:r>
            <a:endParaRPr/>
          </a:p>
        </p:txBody>
      </p:sp>
      <p:sp>
        <p:nvSpPr>
          <p:cNvPr id="157" name="Google Shape;157;g1329a6e7354_4_0"/>
          <p:cNvSpPr txBox="1"/>
          <p:nvPr>
            <p:ph idx="1" type="body"/>
          </p:nvPr>
        </p:nvSpPr>
        <p:spPr>
          <a:xfrm>
            <a:off x="838200" y="1304925"/>
            <a:ext cx="10515600" cy="4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7432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latin typeface="Sarabun"/>
                <a:ea typeface="Sarabun"/>
                <a:cs typeface="Sarabun"/>
                <a:sym typeface="Sarabun"/>
              </a:rPr>
              <a:t>Tabel MANOVA</a:t>
            </a:r>
            <a:endParaRPr sz="3800">
              <a:latin typeface="Sarabun"/>
              <a:ea typeface="Sarabun"/>
              <a:cs typeface="Sarabun"/>
              <a:sym typeface="Sarabun"/>
            </a:endParaRPr>
          </a:p>
          <a:p>
            <a:pPr indent="27432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00"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58" name="Google Shape;158;g1329a6e7354_4_0"/>
          <p:cNvSpPr txBox="1"/>
          <p:nvPr>
            <p:ph idx="12" type="sldNum"/>
          </p:nvPr>
        </p:nvSpPr>
        <p:spPr>
          <a:xfrm>
            <a:off x="10986770" y="5831205"/>
            <a:ext cx="83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g1329a6e7354_4_0"/>
          <p:cNvSpPr txBox="1"/>
          <p:nvPr>
            <p:ph idx="10" type="dt"/>
          </p:nvPr>
        </p:nvSpPr>
        <p:spPr>
          <a:xfrm>
            <a:off x="9674225" y="6406515"/>
            <a:ext cx="196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8 Juni 2022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g1329a6e7354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75" y="2432825"/>
            <a:ext cx="10695425" cy="23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5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2021-04-25T16:19:00Z</dcterms:created>
  <dc:creator>Faturrokhman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1033-11.2.0.10176</vt:lpwstr>
  </property>
</Properties>
</file>